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49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1"/>
  </p:notesMasterIdLst>
  <p:sldIdLst>
    <p:sldId id="256" r:id="rId2"/>
    <p:sldId id="258" r:id="rId3"/>
    <p:sldId id="276" r:id="rId4"/>
    <p:sldId id="257" r:id="rId5"/>
    <p:sldId id="260" r:id="rId6"/>
    <p:sldId id="287" r:id="rId7"/>
    <p:sldId id="289" r:id="rId8"/>
    <p:sldId id="290" r:id="rId9"/>
    <p:sldId id="291" r:id="rId10"/>
    <p:sldId id="292" r:id="rId11"/>
    <p:sldId id="294" r:id="rId12"/>
    <p:sldId id="306" r:id="rId13"/>
    <p:sldId id="317" r:id="rId14"/>
    <p:sldId id="330" r:id="rId15"/>
    <p:sldId id="331" r:id="rId16"/>
    <p:sldId id="332" r:id="rId17"/>
    <p:sldId id="282" r:id="rId18"/>
    <p:sldId id="324" r:id="rId19"/>
    <p:sldId id="281" r:id="rId20"/>
    <p:sldId id="278" r:id="rId21"/>
    <p:sldId id="336" r:id="rId22"/>
    <p:sldId id="333" r:id="rId23"/>
    <p:sldId id="337" r:id="rId24"/>
    <p:sldId id="343" r:id="rId25"/>
    <p:sldId id="344" r:id="rId26"/>
    <p:sldId id="340" r:id="rId27"/>
    <p:sldId id="341" r:id="rId28"/>
    <p:sldId id="323" r:id="rId29"/>
    <p:sldId id="342" r:id="rId30"/>
    <p:sldId id="345" r:id="rId31"/>
    <p:sldId id="348" r:id="rId32"/>
    <p:sldId id="357" r:id="rId33"/>
    <p:sldId id="293" r:id="rId34"/>
    <p:sldId id="347" r:id="rId35"/>
    <p:sldId id="351" r:id="rId36"/>
    <p:sldId id="353" r:id="rId37"/>
    <p:sldId id="352" r:id="rId38"/>
    <p:sldId id="356" r:id="rId39"/>
    <p:sldId id="359" r:id="rId40"/>
    <p:sldId id="319" r:id="rId41"/>
    <p:sldId id="358" r:id="rId42"/>
    <p:sldId id="318" r:id="rId43"/>
    <p:sldId id="360" r:id="rId44"/>
    <p:sldId id="299" r:id="rId45"/>
    <p:sldId id="321" r:id="rId46"/>
    <p:sldId id="273" r:id="rId47"/>
    <p:sldId id="301" r:id="rId48"/>
    <p:sldId id="322" r:id="rId49"/>
    <p:sldId id="274" r:id="rId5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8" Type="http://schemas.openxmlformats.org/officeDocument/2006/relationships/customXml" Target="../customXml/item3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4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53813-F4B1-421F-95DE-32AAB368A4B9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D6F48-EE64-405E-9839-FBCFBE917D6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547364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6F48-EE64-405E-9839-FBCFBE917D64}" type="slidenum">
              <a:rPr lang="es-MX" smtClean="0"/>
              <a:pPr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3692966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6F48-EE64-405E-9839-FBCFBE917D64}" type="slidenum">
              <a:rPr lang="es-MX" smtClean="0"/>
              <a:pPr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381961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6F48-EE64-405E-9839-FBCFBE917D64}" type="slidenum">
              <a:rPr lang="es-MX" smtClean="0"/>
              <a:pPr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xmlns="" val="2213574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D6F48-EE64-405E-9839-FBCFBE917D64}" type="slidenum">
              <a:rPr lang="es-MX" smtClean="0"/>
              <a:pPr/>
              <a:t>31</a:t>
            </a:fld>
            <a:endParaRPr lang="es-MX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BA397-C905-4D67-BD51-7357571B6C9D}" type="datetimeFigureOut">
              <a:rPr lang="es-MX" smtClean="0"/>
              <a:pPr/>
              <a:t>20/11/2017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B3360-36F0-447E-A93B-E629603B2107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40960" cy="2448272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  <a:defRPr/>
            </a:pPr>
            <a:r>
              <a:rPr lang="es-GT" b="1" dirty="0" smtClean="0">
                <a:solidFill>
                  <a:srgbClr val="00388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CONSIDERACIONES GENERALES SOBRE EL POTENCIAL DE GEOPARQUES EN </a:t>
            </a:r>
            <a:r>
              <a:rPr lang="es-GT" b="1" dirty="0">
                <a:solidFill>
                  <a:srgbClr val="00388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GUATEMALA</a:t>
            </a:r>
            <a:endParaRPr lang="es-MX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611560" y="3356992"/>
            <a:ext cx="8136904" cy="1752600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2800" b="1" dirty="0">
                <a:solidFill>
                  <a:srgbClr val="00388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TALLER ASGMI</a:t>
            </a:r>
          </a:p>
          <a:p>
            <a:pPr>
              <a:spcBef>
                <a:spcPct val="50000"/>
              </a:spcBef>
              <a:defRPr/>
            </a:pPr>
            <a:r>
              <a:rPr lang="es-MX" sz="2400" b="1" dirty="0" smtClean="0">
                <a:solidFill>
                  <a:srgbClr val="00388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“GEODIVERSIDAD, PATRIMONIO GEOLÓGICO Y GEOPARQUES.”</a:t>
            </a:r>
          </a:p>
          <a:p>
            <a:pPr>
              <a:spcBef>
                <a:spcPct val="50000"/>
              </a:spcBef>
              <a:defRPr/>
            </a:pPr>
            <a:r>
              <a:rPr lang="es-MX" sz="2400" b="1" dirty="0" smtClean="0">
                <a:solidFill>
                  <a:srgbClr val="00388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itchFamily="34" charset="0"/>
              </a:rPr>
              <a:t> XXIII ASAMBLEA GENERAL ORDINARIA</a:t>
            </a:r>
            <a:endParaRPr lang="es-MX" sz="2400" b="1" dirty="0">
              <a:solidFill>
                <a:srgbClr val="00388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itchFamily="34" charset="0"/>
            </a:endParaRPr>
          </a:p>
          <a:p>
            <a:endParaRPr lang="es-MX" dirty="0"/>
          </a:p>
        </p:txBody>
      </p:sp>
      <p:pic>
        <p:nvPicPr>
          <p:cNvPr id="6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229200"/>
            <a:ext cx="1440160" cy="1436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10"/>
          <p:cNvSpPr txBox="1">
            <a:spLocks noChangeArrowheads="1"/>
          </p:cNvSpPr>
          <p:nvPr/>
        </p:nvSpPr>
        <p:spPr bwMode="auto">
          <a:xfrm>
            <a:off x="312738" y="5953125"/>
            <a:ext cx="2881312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GT" altLang="es-GT" sz="1400" b="1" dirty="0" smtClean="0">
                <a:solidFill>
                  <a:srgbClr val="0657A4"/>
                </a:solidFill>
              </a:rPr>
              <a:t>Inga. </a:t>
            </a:r>
            <a:r>
              <a:rPr lang="es-GT" altLang="es-GT" sz="1400" b="1" dirty="0">
                <a:solidFill>
                  <a:srgbClr val="0657A4"/>
                </a:solidFill>
              </a:rPr>
              <a:t>Carolina Maldonado</a:t>
            </a:r>
          </a:p>
          <a:p>
            <a:pPr algn="ctr" eaLnBrk="1" hangingPunct="1"/>
            <a:endParaRPr lang="es-GT" altLang="es-GT" sz="1600" b="1" dirty="0"/>
          </a:p>
        </p:txBody>
      </p:sp>
      <p:sp>
        <p:nvSpPr>
          <p:cNvPr id="8" name="CuadroTexto 2"/>
          <p:cNvSpPr txBox="1">
            <a:spLocks noChangeArrowheads="1"/>
          </p:cNvSpPr>
          <p:nvPr/>
        </p:nvSpPr>
        <p:spPr bwMode="auto">
          <a:xfrm>
            <a:off x="6365875" y="5975350"/>
            <a:ext cx="17351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s-GT" altLang="es-GT" sz="1400" b="1" dirty="0" smtClean="0">
                <a:solidFill>
                  <a:srgbClr val="0657A4"/>
                </a:solidFill>
              </a:rPr>
              <a:t>La Habana, Cuba </a:t>
            </a:r>
            <a:endParaRPr lang="es-GT" altLang="es-GT" sz="1400" b="1" dirty="0">
              <a:solidFill>
                <a:srgbClr val="0657A4"/>
              </a:solidFill>
            </a:endParaRPr>
          </a:p>
          <a:p>
            <a:pPr algn="ctr" eaLnBrk="1" hangingPunct="1"/>
            <a:r>
              <a:rPr lang="es-GT" altLang="es-GT" sz="1400" b="1" dirty="0">
                <a:solidFill>
                  <a:srgbClr val="0657A4"/>
                </a:solidFill>
              </a:rPr>
              <a:t>   </a:t>
            </a:r>
            <a:r>
              <a:rPr lang="es-GT" altLang="es-GT" sz="1400" b="1" dirty="0" smtClean="0">
                <a:solidFill>
                  <a:srgbClr val="0657A4"/>
                </a:solidFill>
              </a:rPr>
              <a:t>21-11-2017</a:t>
            </a:r>
            <a:endParaRPr lang="es-GT" altLang="es-GT" sz="1400" b="1" dirty="0">
              <a:solidFill>
                <a:srgbClr val="0657A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5102027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 sitios de interés geológico que resulta más fácil promover para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son los asociados a aéreas protegidas o parques nacionales en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cuales ya existen algunos de los requerimientos, especialmente presupuestos de operación.</a:t>
            </a:r>
          </a:p>
          <a:p>
            <a:pPr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 general, los sitios de interés geológico importantes en Guatemala se encuentran protegidos por parques nacionales.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620688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 sitios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Ramsar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existentes en Guatemala, también podrían ser considerados para la creación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MX" dirty="0" smtClean="0"/>
          </a:p>
          <a:p>
            <a:pPr>
              <a:buNone/>
            </a:pPr>
            <a:endParaRPr lang="es-MX" dirty="0" smtClean="0"/>
          </a:p>
          <a:p>
            <a:pPr>
              <a:buNone/>
            </a:pPr>
            <a:endParaRPr lang="es-MX" dirty="0"/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 descr="Inici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996952"/>
            <a:ext cx="2016224" cy="204982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879304" y="3356992"/>
            <a:ext cx="6013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 smtClean="0">
                <a:latin typeface="Arial" pitchFamily="34" charset="0"/>
                <a:cs typeface="Arial" pitchFamily="34" charset="0"/>
              </a:rPr>
              <a:t>Convención Relativa a los Humedales de importancia Internacional, especialmente como Hábitat de Aves Acuáticas.</a:t>
            </a:r>
            <a:endParaRPr lang="es-MX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260648"/>
            <a:ext cx="8964488" cy="5400600"/>
          </a:xfrm>
        </p:spPr>
        <p:txBody>
          <a:bodyPr>
            <a:normAutofit fontScale="92500"/>
          </a:bodyPr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En Guatemala es complicado coordinar y lograr que distintas instituciones independientes entre si, se pongan de acuerdo y colaboren en la elaboración de los documentos requeridos para proponer un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 </a:t>
            </a: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Por ello, la mejor forma de preparar propuestas será partiendo de parques nacionales, monumentos o áreas protegidas por el Estado con infraestructura y presupuesto e ingresos propios y con relevantes fenómenos geológicos.</a:t>
            </a: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0"/>
            <a:ext cx="8229600" cy="208823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Sitios de interés arqueológico del país: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Tikal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Quiriguá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Yaxhá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El Mirador,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Kaminal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Juyú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AutoShape 2" descr="Resultado de imagen para tik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988" name="AutoShape 4" descr="Resultado de imagen para tik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990" name="AutoShape 6" descr="Resultado de imagen para tik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992" name="AutoShape 8" descr="Resultado de imagen para tik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994" name="AutoShape 10" descr="Resultado de imagen para tik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1996" name="AutoShape 12" descr="Resultado de imagen para tika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997" name="Picture 13" descr="C:\Users\Carolina\Desktop\TIK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80210"/>
            <a:ext cx="9144000" cy="5177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5909" y="0"/>
            <a:ext cx="984990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 MIRADOR</a:t>
            </a:r>
            <a:endParaRPr lang="es-MX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0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1800"/>
            <a:ext cx="9144000" cy="6357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0" name="Picture 8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585427"/>
            <a:ext cx="3024336" cy="2272573"/>
          </a:xfrm>
          <a:prstGeom prst="rect">
            <a:avLst/>
          </a:prstGeom>
          <a:noFill/>
        </p:spPr>
      </p:pic>
      <p:pic>
        <p:nvPicPr>
          <p:cNvPr id="69638" name="Picture 6" descr="Resultado de imagen para yaxhá pe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653136"/>
            <a:ext cx="3305233" cy="2204864"/>
          </a:xfrm>
          <a:prstGeom prst="rect">
            <a:avLst/>
          </a:prstGeom>
          <a:noFill/>
        </p:spPr>
      </p:pic>
      <p:pic>
        <p:nvPicPr>
          <p:cNvPr id="69634" name="Picture 2" descr="Imagen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653136"/>
            <a:ext cx="3310417" cy="220486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YAXHÁ</a:t>
            </a:r>
            <a:endParaRPr lang="es-MX" sz="4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Resultado de imagen para yaxh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56" y="836712"/>
            <a:ext cx="9236956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volcan de fuego vista desde antigua guatema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75939"/>
            <a:ext cx="9180512" cy="4682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ZONA VOLCÁNICA</a:t>
            </a:r>
            <a:endParaRPr lang="es-MX" sz="4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4808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12961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Antigua Guatemala, Volcán de Fuego,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Acatenango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y Agua.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97380"/>
            <a:ext cx="9144000" cy="4960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8960"/>
            <a:ext cx="6144876" cy="378904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0"/>
            <a:ext cx="4788024" cy="31428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0" y="0"/>
            <a:ext cx="4356016" cy="31409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142815"/>
            <a:ext cx="3128698" cy="22304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5373216"/>
            <a:ext cx="3141958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361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138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GT" altLang="es-GT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/>
            </a:r>
            <a:br>
              <a:rPr lang="es-GT" altLang="es-GT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r>
              <a:rPr lang="es-GT" altLang="es-GT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  <a:t>GENERALIDADES DE GUATEMALA</a:t>
            </a:r>
            <a:br>
              <a:rPr lang="es-GT" altLang="es-GT" b="1" dirty="0" smtClean="0">
                <a:solidFill>
                  <a:schemeClr val="accent1">
                    <a:lumMod val="75000"/>
                  </a:schemeClr>
                </a:solidFill>
                <a:cs typeface="Arial" pitchFamily="34" charset="0"/>
              </a:rPr>
            </a:br>
            <a:endParaRPr lang="es-MX" dirty="0"/>
          </a:p>
        </p:txBody>
      </p:sp>
      <p:pic>
        <p:nvPicPr>
          <p:cNvPr id="5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5955" y="6067749"/>
            <a:ext cx="792088" cy="790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7831" y="841023"/>
            <a:ext cx="9207325" cy="518026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684377" y="3717032"/>
            <a:ext cx="1062953" cy="10081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 descr="Resultado de imagen para volcan de agua"/>
          <p:cNvPicPr>
            <a:picLocks noChangeAspect="1" noChangeArrowheads="1"/>
          </p:cNvPicPr>
          <p:nvPr/>
        </p:nvPicPr>
        <p:blipFill>
          <a:blip r:embed="rId2" cstate="print"/>
          <a:srcRect l="41759" t="47629" r="17703"/>
          <a:stretch>
            <a:fillRect/>
          </a:stretch>
        </p:blipFill>
        <p:spPr bwMode="auto">
          <a:xfrm>
            <a:off x="-1" y="3284984"/>
            <a:ext cx="4004635" cy="3573016"/>
          </a:xfrm>
          <a:prstGeom prst="rect">
            <a:avLst/>
          </a:prstGeom>
          <a:noFill/>
        </p:spPr>
      </p:pic>
      <p:pic>
        <p:nvPicPr>
          <p:cNvPr id="35844" name="Picture 4" descr="Imagen relacionad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3284176"/>
            <a:ext cx="5364088" cy="35738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1"/>
            <a:ext cx="5220071" cy="332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97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 ciudad de Antigua Guatemala es el sitio turístico más visitado del país. </a:t>
            </a:r>
          </a:p>
          <a:p>
            <a:pPr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Es patrimonio de la humanidad (UNESCO). </a:t>
            </a:r>
          </a:p>
          <a:p>
            <a:pPr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No se beneficiaría especialmente de ser declarada un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 Además, la mayoría de documentos y entes que deben existir no existen, por lo que sería extremadamente complicado preparar la propuesta.</a:t>
            </a:r>
          </a:p>
        </p:txBody>
      </p:sp>
      <p:sp>
        <p:nvSpPr>
          <p:cNvPr id="46082" name="AutoShape 2" descr="Resultado de imagen para lachua cob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46084" name="AutoShape 4" descr="Resultado de imagen para lachua cob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7992888" cy="90872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ATITLÁN</a:t>
            </a:r>
            <a:endParaRPr lang="es-MX" sz="32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1"/>
            <a:ext cx="9144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260648"/>
            <a:ext cx="8424936" cy="30963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 iniciar e ir creando curiosidad en temas geológicos en la población y turistas, se pueden colocar rótulos explicativos sobre características geológicas interesantes o relevantes.</a:t>
            </a:r>
          </a:p>
          <a:p>
            <a:pPr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11955" t="11667" r="12352" b="8280"/>
          <a:stretch>
            <a:fillRect/>
          </a:stretch>
        </p:blipFill>
        <p:spPr bwMode="auto">
          <a:xfrm>
            <a:off x="1187624" y="2758671"/>
            <a:ext cx="6552728" cy="389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Como segunda actividad, colocar rótulos en la orilla de las carreteras en donde existan “sitios de interés geológico”, similar a lo que existen a lo largo de la carretera I-70 en Colorado.</a:t>
            </a:r>
          </a:p>
          <a:p>
            <a:pPr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MX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447" t="41953" r="34423" b="15719"/>
          <a:stretch>
            <a:fillRect/>
          </a:stretch>
        </p:blipFill>
        <p:spPr bwMode="auto">
          <a:xfrm>
            <a:off x="971600" y="3140968"/>
            <a:ext cx="74168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120680"/>
          </a:xfrm>
        </p:spPr>
        <p:txBody>
          <a:bodyPr>
            <a:normAutofit/>
          </a:bodyPr>
          <a:lstStyle/>
          <a:p>
            <a:pPr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 importante asegurarse de que existan condiciones apropiadas de seguridad para que los vehículos se detengan a ver los rótulos y se re-incorporen al tráfico.  </a:t>
            </a: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Ejemplos: Piedras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kaptzin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Fallas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Motagua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y Polochic, Laguna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Chicabal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Riscos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Momostenango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MX" dirty="0"/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682" name="Picture 2" descr="Resultado de imagen para los cuchumata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35812"/>
            <a:ext cx="9144000" cy="7293812"/>
          </a:xfrm>
          <a:prstGeom prst="rect">
            <a:avLst/>
          </a:prstGeom>
          <a:noFill/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PIEDRA DE KAB´ZIN</a:t>
            </a:r>
            <a:endParaRPr kumimoji="0" lang="es-MX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0" y="1052736"/>
            <a:ext cx="5004048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Brechas producto del impacto K-</a:t>
            </a:r>
            <a:r>
              <a:rPr lang="es-MX" sz="32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Ng.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LAGUNA DE CHICABAL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4864"/>
            <a:ext cx="4762500" cy="317182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7798" t="10178" r="14220" b="8681"/>
          <a:stretch>
            <a:fillRect/>
          </a:stretch>
        </p:blipFill>
        <p:spPr bwMode="auto">
          <a:xfrm>
            <a:off x="4499992" y="2204864"/>
            <a:ext cx="472146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11560" y="50851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Cráter y Santuario Maya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0251"/>
            <a:ext cx="9144000" cy="8610215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764704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FALLA DEL MOTAGUA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02" name="Picture 6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772816"/>
          </a:xfrm>
        </p:spPr>
        <p:txBody>
          <a:bodyPr>
            <a:normAutofit/>
          </a:bodyPr>
          <a:lstStyle/>
          <a:p>
            <a:r>
              <a:rPr lang="es-MX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RISCOS DE MOMOSTENANGO</a:t>
            </a:r>
            <a:br>
              <a:rPr lang="es-MX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endParaRPr lang="es-MX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467544" y="1124744"/>
            <a:ext cx="822960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lvl="0">
              <a:spcBef>
                <a:spcPct val="0"/>
              </a:spcBef>
            </a:pPr>
            <a:r>
              <a:rPr lang="es-MX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Cenizas volcánicas con cristales </a:t>
            </a:r>
            <a:r>
              <a:rPr lang="es-MX" sz="3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</a:t>
            </a:r>
            <a:r>
              <a:rPr lang="es-MX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-piramidales de cuarzo, erosión, paisaje. </a:t>
            </a: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460"/>
            <a:ext cx="456012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8520" y="2708920"/>
            <a:ext cx="2530475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9"/>
          <p:cNvSpPr/>
          <p:nvPr/>
        </p:nvSpPr>
        <p:spPr>
          <a:xfrm>
            <a:off x="1619671" y="2204864"/>
            <a:ext cx="720081" cy="64807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GT"/>
          </a:p>
        </p:txBody>
      </p:sp>
      <p:sp>
        <p:nvSpPr>
          <p:cNvPr id="6" name="8 Marcador de contenido"/>
          <p:cNvSpPr txBox="1">
            <a:spLocks/>
          </p:cNvSpPr>
          <p:nvPr/>
        </p:nvSpPr>
        <p:spPr bwMode="auto">
          <a:xfrm>
            <a:off x="4103440" y="836712"/>
            <a:ext cx="5040560" cy="475252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None/>
              <a:defRPr/>
            </a:pPr>
            <a:endParaRPr lang="es-GT" altLang="es-GT" sz="2000" dirty="0" smtClean="0">
              <a:solidFill>
                <a:srgbClr val="262673"/>
              </a:solidFill>
              <a:latin typeface="Calibri" panose="020F0502020204030204" pitchFamily="34" charset="0"/>
            </a:endParaRPr>
          </a:p>
          <a:p>
            <a:pPr marL="0" indent="0">
              <a:defRPr/>
            </a:pPr>
            <a:endParaRPr lang="es-GT" altLang="es-GT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s-GT" altLang="es-GT" sz="2800" dirty="0" smtClean="0">
                <a:solidFill>
                  <a:srgbClr val="002060"/>
                </a:solidFill>
              </a:rPr>
              <a:t>Geográficamente, Guatemala se encuentra ubicada en Centroamérica.</a:t>
            </a:r>
          </a:p>
          <a:p>
            <a:pPr>
              <a:defRPr/>
            </a:pPr>
            <a:endParaRPr lang="es-GT" altLang="es-GT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r>
              <a:rPr lang="es-MX" altLang="es-GT" sz="2800" dirty="0" smtClean="0">
                <a:solidFill>
                  <a:srgbClr val="002060"/>
                </a:solidFill>
              </a:rPr>
              <a:t>Extensión territorial de 108,890 Km</a:t>
            </a:r>
            <a:r>
              <a:rPr lang="es-ES" altLang="es-GT" sz="2800" dirty="0" smtClean="0">
                <a:solidFill>
                  <a:srgbClr val="002060"/>
                </a:solidFill>
              </a:rPr>
              <a:t>².</a:t>
            </a: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s-ES" altLang="es-GT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s-ES" altLang="es-GT" sz="2800" dirty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s-ES" altLang="es-GT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s-ES" altLang="es-GT" sz="2800" dirty="0" smtClean="0">
              <a:solidFill>
                <a:srgbClr val="00206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  <a:defRPr/>
            </a:pPr>
            <a:endParaRPr lang="es-ES" altLang="es-GT" sz="2800" dirty="0" smtClean="0">
              <a:solidFill>
                <a:srgbClr val="002060"/>
              </a:solidFill>
            </a:endParaRPr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es-GT" altLang="es-GT" sz="1600" dirty="0" smtClean="0"/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ü"/>
              <a:defRPr/>
            </a:pPr>
            <a:endParaRPr lang="es-GT" altLang="es-GT" sz="1600" dirty="0" smtClean="0">
              <a:solidFill>
                <a:srgbClr val="262673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80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80728" y="1484784"/>
            <a:ext cx="7463680" cy="471338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Como tercera actividad y ya entrando al tema de proponer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Geoparques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ante las dificultades de distinta índole.</a:t>
            </a: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60648"/>
            <a:ext cx="8712968" cy="1791072"/>
          </a:xfrm>
        </p:spPr>
        <p:txBody>
          <a:bodyPr>
            <a:noAutofit/>
          </a:bodyPr>
          <a:lstStyle/>
          <a:p>
            <a:r>
              <a:rPr lang="es-MX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CRITERIOS RELEVANTES  PARA LA SELECCIÓN DE GEOPARQUES:</a:t>
            </a:r>
            <a:br>
              <a:rPr lang="es-MX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s-MX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Promover el patrimonio de la tierra.</a:t>
            </a:r>
          </a:p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Apoyar a las comunidades locales.</a:t>
            </a:r>
          </a:p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Limites claramente definidos.</a:t>
            </a:r>
          </a:p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Incluir todo el entorno geográfico de la región.</a:t>
            </a:r>
          </a:p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Temas no geológicos deben ser destacados como parte integral de cada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/>
          </a:bodyPr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Es recomendable asociarlo a un parque nacional, que invariablemente es un área de protección especial que cuenta con </a:t>
            </a:r>
            <a:r>
              <a:rPr lang="es-MX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“Infraestructura de gestión eficaz, personal calificado, con apoyo financiero sostenible</a:t>
            </a:r>
            <a:r>
              <a:rPr lang="es-MX" i="1" dirty="0" smtClean="0">
                <a:solidFill>
                  <a:schemeClr val="accent1">
                    <a:lumMod val="75000"/>
                  </a:schemeClr>
                </a:solidFill>
              </a:rPr>
              <a:t>”. </a:t>
            </a:r>
            <a:endParaRPr lang="es-MX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3.bp.blogspot.com/-35Vi64Qe9Gg/UKwcQEiBzyI/AAAAAAAAAAo/y7SIv66mUgk/s640/areas+protegidas+en+Gautemala.jpg"/>
          <p:cNvPicPr>
            <a:picLocks noChangeAspect="1" noChangeArrowheads="1"/>
          </p:cNvPicPr>
          <p:nvPr/>
        </p:nvPicPr>
        <p:blipFill>
          <a:blip r:embed="rId2" cstate="print"/>
          <a:srcRect l="4690" t="2077" r="2664" b="28739"/>
          <a:stretch>
            <a:fillRect/>
          </a:stretch>
        </p:blipFill>
        <p:spPr bwMode="auto">
          <a:xfrm>
            <a:off x="1619672" y="358002"/>
            <a:ext cx="6732240" cy="6499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476672"/>
            <a:ext cx="8363272" cy="2088232"/>
          </a:xfrm>
        </p:spPr>
        <p:txBody>
          <a:bodyPr>
            <a:noAutofit/>
          </a:bodyPr>
          <a:lstStyle/>
          <a:p>
            <a:pPr algn="l"/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SITIOS QUE REUNEN LAS MEJORES CARACTERÍSTICAS PARA FORMULAR LOS PRIMEROS PROYECTOS</a:t>
            </a:r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s-MX" sz="3200" dirty="0" smtClean="0"/>
              <a:t/>
            </a:r>
            <a:br>
              <a:rPr lang="es-MX" sz="3200" dirty="0" smtClean="0"/>
            </a:br>
            <a:endParaRPr lang="es-MX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2708920"/>
            <a:ext cx="8229600" cy="384929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Laguna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Lachuá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Parque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Yaxha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Nakum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Naranjo</a:t>
            </a: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Volcán de Pacaya</a:t>
            </a:r>
          </a:p>
          <a:p>
            <a:pPr>
              <a:buFont typeface="Wingdings" pitchFamily="2" charset="2"/>
              <a:buChar char="§"/>
            </a:pP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Semuc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Champey</a:t>
            </a: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Biotopo Mario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Dary</a:t>
            </a: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5538" name="Picture 2" descr="Resultado de imagen para batimetria lach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LAGUNA LACHÚA</a:t>
            </a:r>
            <a:endParaRPr kumimoji="0" lang="es-MX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67544" y="6206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Domo salino colapsado.</a:t>
            </a:r>
            <a:endParaRPr kumimoji="0" lang="es-MX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40" name="Picture 8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585427"/>
            <a:ext cx="3024336" cy="2272573"/>
          </a:xfrm>
          <a:prstGeom prst="rect">
            <a:avLst/>
          </a:prstGeom>
          <a:noFill/>
        </p:spPr>
      </p:pic>
      <p:pic>
        <p:nvPicPr>
          <p:cNvPr id="69638" name="Picture 6" descr="Resultado de imagen para yaxhá pet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653136"/>
            <a:ext cx="3305233" cy="2204864"/>
          </a:xfrm>
          <a:prstGeom prst="rect">
            <a:avLst/>
          </a:prstGeom>
          <a:noFill/>
        </p:spPr>
      </p:pic>
      <p:pic>
        <p:nvPicPr>
          <p:cNvPr id="69634" name="Picture 2" descr="Imagen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4653136"/>
            <a:ext cx="3310417" cy="220486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0"/>
            <a:ext cx="8229600" cy="1143000"/>
          </a:xfrm>
        </p:spPr>
        <p:txBody>
          <a:bodyPr>
            <a:normAutofit/>
          </a:bodyPr>
          <a:lstStyle/>
          <a:p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YAXHÁ</a:t>
            </a:r>
            <a:endParaRPr lang="es-MX" sz="4000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Resultado de imagen para yaxh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92956" y="836712"/>
            <a:ext cx="9236956" cy="3861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8" name="Picture 8" descr="Resultado de imagen para volcan pacay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356314"/>
            <a:ext cx="4427984" cy="2501686"/>
          </a:xfrm>
          <a:prstGeom prst="rect">
            <a:avLst/>
          </a:prstGeom>
          <a:noFill/>
        </p:spPr>
      </p:pic>
      <p:pic>
        <p:nvPicPr>
          <p:cNvPr id="92166" name="Picture 6" descr="Resultado de imagen para volcan pacay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827006" cy="3212976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VOLCÁN PACAYA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62" name="Picture 2" descr="Imagen relacionad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76164"/>
            <a:ext cx="3956458" cy="2656892"/>
          </a:xfrm>
          <a:prstGeom prst="rect">
            <a:avLst/>
          </a:prstGeom>
          <a:noFill/>
        </p:spPr>
      </p:pic>
      <p:pic>
        <p:nvPicPr>
          <p:cNvPr id="92164" name="Picture 4" descr="Imagen relacionad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196752"/>
            <a:ext cx="5220072" cy="3494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88640" y="0"/>
            <a:ext cx="12138660" cy="6858000"/>
          </a:xfrm>
          <a:prstGeom prst="rect">
            <a:avLst/>
          </a:prstGeom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es-MX" sz="4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SEMUC CHAMPEY</a:t>
            </a:r>
            <a:endParaRPr lang="es-MX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611560" y="836712"/>
            <a:ext cx="928903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Cascadas en escalera asociadas a un puente</a:t>
            </a:r>
            <a:r>
              <a:rPr kumimoji="0" lang="es-MX" sz="32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de travertinos sobre el </a:t>
            </a:r>
            <a:r>
              <a:rPr lang="es-MX" sz="3200" b="1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río </a:t>
            </a:r>
            <a:r>
              <a:rPr lang="es-MX" sz="3200" b="1" dirty="0" err="1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Cahabón</a:t>
            </a:r>
            <a:endParaRPr kumimoji="0" lang="es-MX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321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PROPUESTA PARA GEOPARQUE</a:t>
            </a:r>
            <a:br>
              <a:rPr lang="es-MX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s-MX" b="1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GUATEMALA</a:t>
            </a:r>
            <a:endParaRPr lang="es-MX" b="1" dirty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Carolina\AppData\Local\Microsoft\Windows\Temporary Internet Files\Content.IE5\6NO737Z2\imag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611560" y="4797152"/>
            <a:ext cx="7560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539552" y="4509120"/>
            <a:ext cx="8208913" cy="134875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  <a:defRPr/>
            </a:pPr>
            <a:r>
              <a:rPr lang="es-GT" sz="28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Geológicamente, es un territorio complejo donde convergen 3 distintas placas tectónicas.</a:t>
            </a:r>
          </a:p>
          <a:p>
            <a:pPr algn="just">
              <a:defRPr/>
            </a:pPr>
            <a:endParaRPr lang="es-GT" dirty="0" smtClean="0"/>
          </a:p>
          <a:p>
            <a:pPr algn="just">
              <a:defRPr/>
            </a:pPr>
            <a:endParaRPr lang="es-ES" dirty="0"/>
          </a:p>
        </p:txBody>
      </p:sp>
      <p:pic>
        <p:nvPicPr>
          <p:cNvPr id="52226" name="Picture 2" descr="Resultado de imagen para placas tectonicas de centroamerica"/>
          <p:cNvPicPr>
            <a:picLocks noChangeAspect="1" noChangeArrowheads="1"/>
          </p:cNvPicPr>
          <p:nvPr/>
        </p:nvPicPr>
        <p:blipFill>
          <a:blip r:embed="rId3" cstate="print"/>
          <a:srcRect l="5925" t="15783" r="7575" b="2147"/>
          <a:stretch>
            <a:fillRect/>
          </a:stretch>
        </p:blipFill>
        <p:spPr bwMode="auto">
          <a:xfrm>
            <a:off x="1403648" y="260648"/>
            <a:ext cx="6065289" cy="4320480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3491880" y="980728"/>
            <a:ext cx="1224136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0" name="Picture 8" descr="Resultado de imagen para Rocja ponti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0"/>
            <a:ext cx="11658599" cy="6858000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924944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LAGUNA LACHÚA</a:t>
            </a:r>
            <a:endParaRPr lang="es-MX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274" name="AutoShape 2" descr="https://static.wixstatic.com/media/29d1d1_0380b2dd9e5a41f192516279b95c2045~mv2_d_2550_3300_s_4_2.jpg/v1/fill/w_518,h_670,al_c,q_80,usm_0.66_1.00_0.01/29d1d1_0380b2dd9e5a41f192516279b95c2045~mv2_d_2550_3300_s_4_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4276" name="AutoShape 4" descr="https://static.wixstatic.com/media/29d1d1_0380b2dd9e5a41f192516279b95c2045~mv2_d_2550_3300_s_4_2.jpg/v1/fill/w_518,h_670,al_c,q_80,usm_0.66_1.00_0.01/29d1d1_0380b2dd9e5a41f192516279b95c2045~mv2_d_2550_3300_s_4_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54278" name="AutoShape 6" descr="https://static.wixstatic.com/media/29d1d1_0380b2dd9e5a41f192516279b95c2045~mv2_d_2550_3300_s_4_2.jpg/v1/fill/w_518,h_670,al_c,q_80,usm_0.66_1.00_0.01/29d1d1_0380b2dd9e5a41f192516279b95c2045~mv2_d_2550_3300_s_4_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/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MEJOR PROPUESTA	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Relieve kárstico: Originado por meteorización  de calizas, dolomía,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lutitas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y yeso. 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Fuentes subterráneas de agua.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Domo salino colapsado.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Cuenca endorreica.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170 metros sobre el nivel del mar, 222 metros de profundidad.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Estromatolitos en la playa.</a:t>
            </a:r>
          </a:p>
          <a:p>
            <a:pPr lvl="1">
              <a:buNone/>
            </a:pPr>
            <a:endParaRPr lang="es-MX" dirty="0" smtClean="0"/>
          </a:p>
          <a:p>
            <a:pPr lvl="1"/>
            <a:endParaRPr lang="es-MX" dirty="0" smtClean="0"/>
          </a:p>
          <a:p>
            <a:pPr lvl="1"/>
            <a:endParaRPr lang="es-MX" dirty="0"/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908720"/>
            <a:ext cx="8229600" cy="4525963"/>
          </a:xfrm>
        </p:spPr>
        <p:txBody>
          <a:bodyPr>
            <a:normAutofit/>
          </a:bodyPr>
          <a:lstStyle/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Alto contenido de azufre (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desulfovibrios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comiendo petróleo?).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Presencia de organismos eurihalinos (Sábalos).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Sito RAMSAR.</a:t>
            </a:r>
          </a:p>
          <a:p>
            <a:pPr lvl="1"/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Cercana a la industria más antigua (pre-clásico Maya) y persistente en Guatemala: Producción de sal no marina.</a:t>
            </a:r>
          </a:p>
          <a:p>
            <a:pPr lvl="1"/>
            <a:r>
              <a:rPr lang="es-MX" sz="2200" dirty="0" smtClean="0"/>
              <a:t>http://www.soy502.com/articulo/hallan-centro-industrial-maya-en-alta-verapaz-que-data-de-la-epoca-preclasica</a:t>
            </a:r>
          </a:p>
          <a:p>
            <a:pPr lvl="1"/>
            <a:endParaRPr lang="es-MX" dirty="0" smtClean="0"/>
          </a:p>
          <a:p>
            <a:pPr lvl="1"/>
            <a:endParaRPr lang="es-MX" dirty="0" smtClean="0"/>
          </a:p>
          <a:p>
            <a:pPr lvl="1"/>
            <a:endParaRPr lang="es-MX" dirty="0"/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 l="17983" t="9469" r="16439" b="9203"/>
          <a:stretch>
            <a:fillRect/>
          </a:stretch>
        </p:blipFill>
        <p:spPr bwMode="auto">
          <a:xfrm>
            <a:off x="-691725" y="-1"/>
            <a:ext cx="9835725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1270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sultado de imagen para lachua cob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39552" y="188640"/>
            <a:ext cx="8280920" cy="1412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Presencia de Estromatolitos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6562" name="Picture 2" descr="Imagen relaciona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15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CONCLUSIONES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55576" y="764704"/>
            <a:ext cx="8229600" cy="4785395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Guatemala es un país con una riqueza geológica importante; pero no existe ningún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514350" indent="-514350"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Para crear expectación, es conveniente instalar rótulos en los sitios de interés geológico en la orilla de carreteras y miradores.</a:t>
            </a:r>
          </a:p>
          <a:p>
            <a:pPr marL="514350" indent="-514350"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404664"/>
            <a:ext cx="8964488" cy="5361459"/>
          </a:xfrm>
        </p:spPr>
        <p:txBody>
          <a:bodyPr>
            <a:normAutofit/>
          </a:bodyPr>
          <a:lstStyle/>
          <a:p>
            <a:pPr marL="514350" indent="-514350"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Los sitios de interés geológico que resulta mas fácil promover para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geoparques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son los asociados a áreas protegidas nacionales que ya satisfacen los requisitos más complicados para solicitar su creación.</a:t>
            </a:r>
          </a:p>
          <a:p>
            <a:pPr marL="514350" indent="-514350"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 disponibilidad de recursos para generar los documentos técnicos, crear infraestructura, y asegurar presupuesto es muy limitada.</a:t>
            </a:r>
          </a:p>
          <a:p>
            <a:pPr marL="514350" indent="-514350"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RECOMENDACIÓN</a:t>
            </a:r>
            <a:endParaRPr lang="es-MX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 parque nacional laguna de “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Lachuá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”, presenta las mejores condiciones y recursos para postularlo como un proyecto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dirty="0"/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sultado de imagen para lachu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0"/>
            <a:ext cx="10327568" cy="6885045"/>
          </a:xfrm>
          <a:prstGeom prst="rect">
            <a:avLst/>
          </a:prstGeom>
          <a:noFill/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2843808" y="548680"/>
            <a:ext cx="3456384" cy="7920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s-MX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558ED5"/>
                </a:solidFill>
                <a:latin typeface="Arial Black"/>
              </a:rPr>
              <a:t>GRACIAS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920880" cy="1143000"/>
          </a:xfrm>
        </p:spPr>
        <p:txBody>
          <a:bodyPr>
            <a:normAutofit/>
          </a:bodyPr>
          <a:lstStyle/>
          <a:p>
            <a:r>
              <a:rPr lang="es-MX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GEODIVERSIDAD EN GUATEMALA</a:t>
            </a:r>
            <a:endParaRPr lang="es-MX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1043608" y="2708920"/>
            <a:ext cx="748883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Un país con una riqueza geológica importante; en donde faltan proyectos para proponer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Carolina\AppData\Local\Microsoft\Windows\Temporary Internet Files\Content.IE5\6NO737Z2\imag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395536" y="764704"/>
            <a:ext cx="8482136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 existe ningún </a:t>
            </a:r>
            <a:r>
              <a:rPr lang="es-MX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en Guatemala.</a:t>
            </a:r>
          </a:p>
          <a:p>
            <a:pPr>
              <a:buFont typeface="Wingdings" pitchFamily="2" charset="2"/>
              <a:buChar char="§"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Algunos proyectos no han pasado de ideas.</a:t>
            </a: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 Instituto Guatemalteco de Turismo (INGUAT) y las universidades privadas han realizado propuestas de organización que no se han concretado.</a:t>
            </a:r>
          </a:p>
          <a:p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Carolina\AppData\Local\Microsoft\Windows\Temporary Internet Files\Content.IE5\6NO737Z2\imag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539552" y="764704"/>
            <a:ext cx="8229600" cy="40324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El Ministerio de Energía y Minas, en ausencia de un Servicio Geológico Nacional u otra institución con un Departamento de Geología fuerte, es la institución del Estado que podría asumir el liderazgo sobre el tema  de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eoparques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por el lado del gobierno; pero únicamente del entorno geológico.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:\Users\Carolina\AppData\Local\Microsoft\Windows\Temporary Internet Files\Content.IE5\6NO737Z2\image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 txBox="1">
            <a:spLocks/>
          </p:cNvSpPr>
          <p:nvPr/>
        </p:nvSpPr>
        <p:spPr>
          <a:xfrm>
            <a:off x="611560" y="1124744"/>
            <a:ext cx="8229600" cy="4785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Existen como en todo el mundo, monumentos naturales que están acompañados de un interés escénico y turístico particular; en los cuales los procesos geológicos son el centro de la atracción, aunque los turistas en muchos casos no estén conscientes de ello.</a:t>
            </a:r>
          </a:p>
          <a:p>
            <a:pPr>
              <a:buNone/>
            </a:pPr>
            <a:endParaRPr lang="es-MX" dirty="0" smtClean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La preparación de los documentos para justificar la propuesta de un 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s-MX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eoparque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requiere la participación de equipos multidisciplinarios cuya organización es muy compleja en Guatemala.</a:t>
            </a:r>
            <a:endParaRPr lang="es-MX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9" descr="C:\Users\Carolina\AppData\Local\Microsoft\Windows\Temporary Internet Files\Content.IE5\6NO737Z2\image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5494713"/>
            <a:ext cx="1367444" cy="136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96869a7-eb7e-40f0-9e8c-964dac23f706">25XCQX5SHMCR-151644272-5</_dlc_DocId>
    <_dlc_DocIdUrl xmlns="596869a7-eb7e-40f0-9e8c-964dac23f706">
      <Url>https://www2.sgc.gov.co/Publicaciones/_layouts/15/DocIdRedir.aspx?ID=25XCQX5SHMCR-151644272-5</Url>
      <Description>25XCQX5SHMCR-151644272-5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D9D585549D5A74AB9C7C4625D27AB24" ma:contentTypeVersion="2" ma:contentTypeDescription="Crear nuevo documento." ma:contentTypeScope="" ma:versionID="542e11f177e508ae35af2a9c975ac715">
  <xsd:schema xmlns:xsd="http://www.w3.org/2001/XMLSchema" xmlns:xs="http://www.w3.org/2001/XMLSchema" xmlns:p="http://schemas.microsoft.com/office/2006/metadata/properties" xmlns:ns2="596869a7-eb7e-40f0-9e8c-964dac23f706" targetNamespace="http://schemas.microsoft.com/office/2006/metadata/properties" ma:root="true" ma:fieldsID="7e3423ca72e1e201701175621ae40da6" ns2:_="">
    <xsd:import namespace="596869a7-eb7e-40f0-9e8c-964dac23f70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6869a7-eb7e-40f0-9e8c-964dac23f70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9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9C1B33-EBA2-4F71-89A8-66D3CE733A77}"/>
</file>

<file path=customXml/itemProps2.xml><?xml version="1.0" encoding="utf-8"?>
<ds:datastoreItem xmlns:ds="http://schemas.openxmlformats.org/officeDocument/2006/customXml" ds:itemID="{EC1A3149-1875-41D7-B915-32A8ED89DE26}"/>
</file>

<file path=customXml/itemProps3.xml><?xml version="1.0" encoding="utf-8"?>
<ds:datastoreItem xmlns:ds="http://schemas.openxmlformats.org/officeDocument/2006/customXml" ds:itemID="{279D5948-2E06-4B0B-A299-656199287DA4}"/>
</file>

<file path=customXml/itemProps4.xml><?xml version="1.0" encoding="utf-8"?>
<ds:datastoreItem xmlns:ds="http://schemas.openxmlformats.org/officeDocument/2006/customXml" ds:itemID="{5F4A3342-69CF-42F4-90E3-E72D255E7AE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1876</TotalTime>
  <Words>1005</Words>
  <Application>Microsoft Office PowerPoint</Application>
  <PresentationFormat>Presentación en pantalla (4:3)</PresentationFormat>
  <Paragraphs>120</Paragraphs>
  <Slides>49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Tema de Office</vt:lpstr>
      <vt:lpstr>CONSIDERACIONES GENERALES SOBRE EL POTENCIAL DE GEOPARQUES EN GUATEMALA</vt:lpstr>
      <vt:lpstr> GENERALIDADES DE GUATEMALA </vt:lpstr>
      <vt:lpstr>Diapositiva 3</vt:lpstr>
      <vt:lpstr>Diapositiva 4</vt:lpstr>
      <vt:lpstr>GEODIVERSIDAD EN GUATEMALA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El MIRADOR</vt:lpstr>
      <vt:lpstr>YAXHÁ</vt:lpstr>
      <vt:lpstr>ZONA VOLCÁNICA</vt:lpstr>
      <vt:lpstr>Diapositiva 18</vt:lpstr>
      <vt:lpstr>Diapositiva 19</vt:lpstr>
      <vt:lpstr>Diapositiva 20</vt:lpstr>
      <vt:lpstr>Diapositiva 21</vt:lpstr>
      <vt:lpstr>ATITLÁN</vt:lpstr>
      <vt:lpstr>Diapositiva 23</vt:lpstr>
      <vt:lpstr>Diapositiva 24</vt:lpstr>
      <vt:lpstr>Diapositiva 25</vt:lpstr>
      <vt:lpstr>Diapositiva 26</vt:lpstr>
      <vt:lpstr>LAGUNA DE CHICABAL</vt:lpstr>
      <vt:lpstr>FALLA DEL MOTAGUA</vt:lpstr>
      <vt:lpstr>RISCOS DE MOMOSTENANGO </vt:lpstr>
      <vt:lpstr>Diapositiva 30</vt:lpstr>
      <vt:lpstr> CRITERIOS RELEVANTES  PARA LA SELECCIÓN DE GEOPARQUES: </vt:lpstr>
      <vt:lpstr>Diapositiva 32</vt:lpstr>
      <vt:lpstr>Diapositiva 33</vt:lpstr>
      <vt:lpstr>SITIOS QUE REUNEN LAS MEJORES CARACTERÍSTICAS PARA FORMULAR LOS PRIMEROS PROYECTOS: </vt:lpstr>
      <vt:lpstr>Diapositiva 35</vt:lpstr>
      <vt:lpstr>YAXHÁ</vt:lpstr>
      <vt:lpstr>VOLCÁN PACAYA</vt:lpstr>
      <vt:lpstr>SEMUC CHAMPEY</vt:lpstr>
      <vt:lpstr>PROPUESTA PARA GEOPARQUE GUATEMALA</vt:lpstr>
      <vt:lpstr>LAGUNA LACHÚA</vt:lpstr>
      <vt:lpstr>MEJOR PROPUESTA </vt:lpstr>
      <vt:lpstr>Diapositiva 42</vt:lpstr>
      <vt:lpstr>Diapositiva 43</vt:lpstr>
      <vt:lpstr>Diapositiva 44</vt:lpstr>
      <vt:lpstr>Diapositiva 45</vt:lpstr>
      <vt:lpstr>CONCLUSIONES</vt:lpstr>
      <vt:lpstr>Diapositiva 47</vt:lpstr>
      <vt:lpstr>RECOMENDACIÓN</vt:lpstr>
      <vt:lpstr>Diapositiva 49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SITUACIÓN DE LA MINERÍA  ARTESANAL E INFORMAL, EN GUATEMALA</dc:title>
  <dc:creator>Carolina</dc:creator>
  <cp:lastModifiedBy>Carolina</cp:lastModifiedBy>
  <cp:revision>199</cp:revision>
  <dcterms:created xsi:type="dcterms:W3CDTF">2017-04-21T23:27:04Z</dcterms:created>
  <dcterms:modified xsi:type="dcterms:W3CDTF">2017-11-20T18:10:52Z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0x0101005D9D585549D5A74AB9C7C4625D27AB24</vt:lpwstr>
  </property>
  <property fmtid="{D5CDD505-2E9C-101B-9397-08002B2CF9AE}" pid="3" name="_dlc_DocIdItemGuid">
    <vt:lpwstr>144d3f4b-0eac-433e-9eb7-f723d7b7355a</vt:lpwstr>
  </property>
</Properties>
</file>